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7" r:id="rId3"/>
    <p:sldId id="259" r:id="rId4"/>
    <p:sldId id="260" r:id="rId5"/>
    <p:sldId id="258" r:id="rId6"/>
    <p:sldId id="261" r:id="rId7"/>
    <p:sldId id="262" r:id="rId8"/>
    <p:sldId id="257" r:id="rId9"/>
    <p:sldId id="263" r:id="rId10"/>
    <p:sldId id="264" r:id="rId11"/>
    <p:sldId id="265" r:id="rId12"/>
    <p:sldId id="266" r:id="rId13"/>
    <p:sldId id="288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5" r:id="rId22"/>
    <p:sldId id="286" r:id="rId23"/>
    <p:sldId id="290" r:id="rId24"/>
    <p:sldId id="291" r:id="rId25"/>
    <p:sldId id="292" r:id="rId26"/>
    <p:sldId id="293" r:id="rId27"/>
    <p:sldId id="294" r:id="rId28"/>
    <p:sldId id="289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CBEE6E2-1F2F-452D-8276-BEA8A157F890}" type="datetimeFigureOut">
              <a:rPr lang="nl-NL" smtClean="0"/>
              <a:t>8-11-2017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7B193EA-4EF0-4EC0-97A8-37FDB5D70C00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477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E6E2-1F2F-452D-8276-BEA8A157F890}" type="datetimeFigureOut">
              <a:rPr lang="nl-NL" smtClean="0"/>
              <a:t>8-11-2017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93EA-4EF0-4EC0-97A8-37FDB5D70C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8515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E6E2-1F2F-452D-8276-BEA8A157F890}" type="datetimeFigureOut">
              <a:rPr lang="nl-NL" smtClean="0"/>
              <a:t>8-11-2017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93EA-4EF0-4EC0-97A8-37FDB5D70C00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716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E6E2-1F2F-452D-8276-BEA8A157F890}" type="datetimeFigureOut">
              <a:rPr lang="nl-NL" smtClean="0"/>
              <a:t>8-11-2017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93EA-4EF0-4EC0-97A8-37FDB5D70C00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532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E6E2-1F2F-452D-8276-BEA8A157F890}" type="datetimeFigureOut">
              <a:rPr lang="nl-NL" smtClean="0"/>
              <a:t>8-11-2017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93EA-4EF0-4EC0-97A8-37FDB5D70C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3100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E6E2-1F2F-452D-8276-BEA8A157F890}" type="datetimeFigureOut">
              <a:rPr lang="nl-NL" smtClean="0"/>
              <a:t>8-11-2017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93EA-4EF0-4EC0-97A8-37FDB5D70C00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469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E6E2-1F2F-452D-8276-BEA8A157F890}" type="datetimeFigureOut">
              <a:rPr lang="nl-NL" smtClean="0"/>
              <a:t>8-11-2017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93EA-4EF0-4EC0-97A8-37FDB5D70C00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312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E6E2-1F2F-452D-8276-BEA8A157F890}" type="datetimeFigureOut">
              <a:rPr lang="nl-NL" smtClean="0"/>
              <a:t>8-11-2017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93EA-4EF0-4EC0-97A8-37FDB5D70C00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233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E6E2-1F2F-452D-8276-BEA8A157F890}" type="datetimeFigureOut">
              <a:rPr lang="nl-NL" smtClean="0"/>
              <a:t>8-11-2017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93EA-4EF0-4EC0-97A8-37FDB5D70C00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51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E6E2-1F2F-452D-8276-BEA8A157F890}" type="datetimeFigureOut">
              <a:rPr lang="nl-NL" smtClean="0"/>
              <a:t>8-11-2017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93EA-4EF0-4EC0-97A8-37FDB5D70C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9144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E6E2-1F2F-452D-8276-BEA8A157F890}" type="datetimeFigureOut">
              <a:rPr lang="nl-NL" smtClean="0"/>
              <a:t>8-11-2017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93EA-4EF0-4EC0-97A8-37FDB5D70C00}" type="slidenum">
              <a:rPr lang="nl-NL" smtClean="0"/>
              <a:t>‹nr.›</a:t>
            </a:fld>
            <a:endParaRPr lang="nl-N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801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E6E2-1F2F-452D-8276-BEA8A157F890}" type="datetimeFigureOut">
              <a:rPr lang="nl-NL" smtClean="0"/>
              <a:t>8-11-2017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93EA-4EF0-4EC0-97A8-37FDB5D70C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0973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E6E2-1F2F-452D-8276-BEA8A157F890}" type="datetimeFigureOut">
              <a:rPr lang="nl-NL" smtClean="0"/>
              <a:t>8-11-2017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93EA-4EF0-4EC0-97A8-37FDB5D70C00}" type="slidenum">
              <a:rPr lang="nl-NL" smtClean="0"/>
              <a:t>‹nr.›</a:t>
            </a:fld>
            <a:endParaRPr lang="nl-N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8831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E6E2-1F2F-452D-8276-BEA8A157F890}" type="datetimeFigureOut">
              <a:rPr lang="nl-NL" smtClean="0"/>
              <a:t>8-11-2017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93EA-4EF0-4EC0-97A8-37FDB5D70C00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9079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E6E2-1F2F-452D-8276-BEA8A157F890}" type="datetimeFigureOut">
              <a:rPr lang="nl-NL" smtClean="0"/>
              <a:t>8-11-2017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93EA-4EF0-4EC0-97A8-37FDB5D70C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4009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E6E2-1F2F-452D-8276-BEA8A157F890}" type="datetimeFigureOut">
              <a:rPr lang="nl-NL" smtClean="0"/>
              <a:t>8-11-2017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93EA-4EF0-4EC0-97A8-37FDB5D70C00}" type="slidenum">
              <a:rPr lang="nl-NL" smtClean="0"/>
              <a:t>‹nr.›</a:t>
            </a:fld>
            <a:endParaRPr lang="nl-N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062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E6E2-1F2F-452D-8276-BEA8A157F890}" type="datetimeFigureOut">
              <a:rPr lang="nl-NL" smtClean="0"/>
              <a:t>8-11-2017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93EA-4EF0-4EC0-97A8-37FDB5D70C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1360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CBEE6E2-1F2F-452D-8276-BEA8A157F890}" type="datetimeFigureOut">
              <a:rPr lang="nl-NL" smtClean="0"/>
              <a:t>8-11-2017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7B193EA-4EF0-4EC0-97A8-37FDB5D70C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4465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2306A239-89E3-45A4-BD13-F9DD4A0C9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196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58B05F1-C6E5-48DB-8551-5300154B38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Schapen en geiten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A263EFF-4B52-4F65-A3D8-31E3CF0FAC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58480" y="3810000"/>
            <a:ext cx="3766820" cy="2872154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bg2"/>
                </a:solidFill>
              </a:rPr>
              <a:t>Daphne van der Lelie </a:t>
            </a:r>
          </a:p>
          <a:p>
            <a:r>
              <a:rPr lang="nl-NL" dirty="0">
                <a:solidFill>
                  <a:schemeClr val="bg2"/>
                </a:solidFill>
              </a:rPr>
              <a:t>Marjan </a:t>
            </a:r>
            <a:r>
              <a:rPr lang="nl-NL" dirty="0" err="1">
                <a:solidFill>
                  <a:schemeClr val="bg2"/>
                </a:solidFill>
              </a:rPr>
              <a:t>Schooltink</a:t>
            </a:r>
            <a:r>
              <a:rPr lang="nl-NL" dirty="0">
                <a:solidFill>
                  <a:schemeClr val="bg2"/>
                </a:solidFill>
              </a:rPr>
              <a:t> </a:t>
            </a:r>
          </a:p>
          <a:p>
            <a:r>
              <a:rPr lang="nl-NL" dirty="0">
                <a:solidFill>
                  <a:schemeClr val="bg2"/>
                </a:solidFill>
              </a:rPr>
              <a:t>Iris </a:t>
            </a:r>
            <a:r>
              <a:rPr lang="nl-NL" dirty="0" err="1">
                <a:solidFill>
                  <a:schemeClr val="bg2"/>
                </a:solidFill>
              </a:rPr>
              <a:t>Meuzer</a:t>
            </a:r>
            <a:r>
              <a:rPr lang="nl-NL" dirty="0">
                <a:solidFill>
                  <a:schemeClr val="bg2"/>
                </a:solidFill>
              </a:rPr>
              <a:t>            </a:t>
            </a:r>
          </a:p>
          <a:p>
            <a:r>
              <a:rPr lang="nl-NL" dirty="0">
                <a:solidFill>
                  <a:schemeClr val="bg2"/>
                </a:solidFill>
              </a:rPr>
              <a:t> Birgit </a:t>
            </a:r>
            <a:r>
              <a:rPr lang="nl-NL" dirty="0" err="1">
                <a:solidFill>
                  <a:schemeClr val="bg2"/>
                </a:solidFill>
              </a:rPr>
              <a:t>Keurntjes</a:t>
            </a:r>
            <a:endParaRPr lang="nl-NL" dirty="0">
              <a:solidFill>
                <a:schemeClr val="bg2"/>
              </a:solidFill>
            </a:endParaRPr>
          </a:p>
          <a:p>
            <a:r>
              <a:rPr lang="nl-NL" dirty="0">
                <a:solidFill>
                  <a:schemeClr val="bg2"/>
                </a:solidFill>
              </a:rPr>
              <a:t>&amp;</a:t>
            </a:r>
          </a:p>
          <a:p>
            <a:r>
              <a:rPr lang="nl-NL" dirty="0">
                <a:solidFill>
                  <a:schemeClr val="bg2"/>
                </a:solidFill>
              </a:rPr>
              <a:t> Marieke van Melis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1682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1128CD-D43B-4029-B0F9-762C6624B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Mergelander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606665A-2411-419A-94A0-96B162952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Ras beschrijving: </a:t>
            </a:r>
            <a:r>
              <a:rPr lang="nl-NL" dirty="0" err="1"/>
              <a:t>groot,lang</a:t>
            </a:r>
            <a:r>
              <a:rPr lang="nl-NL" dirty="0"/>
              <a:t>, </a:t>
            </a:r>
            <a:r>
              <a:rPr lang="nl-NL" dirty="0" err="1"/>
              <a:t>hoornloos</a:t>
            </a:r>
            <a:r>
              <a:rPr lang="nl-NL" dirty="0"/>
              <a:t> landras </a:t>
            </a:r>
            <a:r>
              <a:rPr lang="nl-NL" dirty="0" err="1"/>
              <a:t>schaap,ruime</a:t>
            </a:r>
            <a:r>
              <a:rPr lang="nl-NL" dirty="0"/>
              <a:t> lichte </a:t>
            </a:r>
            <a:r>
              <a:rPr lang="nl-NL" dirty="0" err="1"/>
              <a:t>wolvacht</a:t>
            </a:r>
            <a:r>
              <a:rPr lang="nl-NL" dirty="0"/>
              <a:t>.</a:t>
            </a:r>
          </a:p>
          <a:p>
            <a:r>
              <a:rPr lang="nl-NL" dirty="0"/>
              <a:t>Land van herkomst/</a:t>
            </a:r>
            <a:r>
              <a:rPr lang="nl-NL" dirty="0" err="1"/>
              <a:t>onstaansgeschiedenis</a:t>
            </a:r>
            <a:r>
              <a:rPr lang="nl-NL" dirty="0"/>
              <a:t>: komen uit Mergeland</a:t>
            </a:r>
          </a:p>
          <a:p>
            <a:r>
              <a:rPr lang="nl-NL" dirty="0"/>
              <a:t>Opvallende kenmerken/bijzonderheden</a:t>
            </a:r>
          </a:p>
          <a:p>
            <a:r>
              <a:rPr lang="nl-NL" dirty="0"/>
              <a:t>Gebruikersdoel</a:t>
            </a:r>
          </a:p>
          <a:p>
            <a:endParaRPr lang="nl-NL" dirty="0"/>
          </a:p>
        </p:txBody>
      </p:sp>
      <p:pic>
        <p:nvPicPr>
          <p:cNvPr id="9218" name="Picture 2" descr="Afbeeldingsresultaat voor Mergellander">
            <a:extLst>
              <a:ext uri="{FF2B5EF4-FFF2-40B4-BE49-F238E27FC236}">
                <a16:creationId xmlns:a16="http://schemas.microsoft.com/office/drawing/2014/main" id="{3644E83D-6A7E-43F7-B84A-81C955568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770" y="3613151"/>
            <a:ext cx="333375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925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EA5764-9AD9-445F-A06C-759EB2C48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Melkschaap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1C036F-0E62-44AD-8ADD-D7DECC9BE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Ras beschrijving:ca75 kg, grote witte schapen, lange hals en </a:t>
            </a:r>
            <a:r>
              <a:rPr lang="nl-NL" dirty="0" err="1"/>
              <a:t>onbewolde</a:t>
            </a:r>
            <a:r>
              <a:rPr lang="nl-NL" dirty="0"/>
              <a:t> kop</a:t>
            </a:r>
          </a:p>
          <a:p>
            <a:r>
              <a:rPr lang="nl-NL" dirty="0"/>
              <a:t>Land van herkomst/</a:t>
            </a:r>
            <a:r>
              <a:rPr lang="nl-NL" dirty="0" err="1"/>
              <a:t>onstaansgeschiedenis</a:t>
            </a:r>
            <a:r>
              <a:rPr lang="nl-NL" dirty="0"/>
              <a:t>: </a:t>
            </a:r>
            <a:r>
              <a:rPr lang="nl-NL" dirty="0" err="1"/>
              <a:t>calais</a:t>
            </a:r>
            <a:r>
              <a:rPr lang="nl-NL" dirty="0"/>
              <a:t> tot oost </a:t>
            </a:r>
            <a:r>
              <a:rPr lang="nl-NL" dirty="0" err="1"/>
              <a:t>friesland</a:t>
            </a:r>
            <a:endParaRPr lang="nl-NL" dirty="0"/>
          </a:p>
          <a:p>
            <a:r>
              <a:rPr lang="nl-NL" dirty="0"/>
              <a:t>Opvallende kenmerken/bijzonderheden: krijgen vaak 3lingen.</a:t>
            </a:r>
          </a:p>
          <a:p>
            <a:r>
              <a:rPr lang="nl-NL" dirty="0" err="1"/>
              <a:t>Gebruikersdoel:melk</a:t>
            </a:r>
            <a:r>
              <a:rPr lang="nl-NL" dirty="0"/>
              <a:t>, fokken.</a:t>
            </a:r>
          </a:p>
          <a:p>
            <a:endParaRPr lang="nl-NL" dirty="0"/>
          </a:p>
        </p:txBody>
      </p:sp>
      <p:pic>
        <p:nvPicPr>
          <p:cNvPr id="10242" name="Picture 2" descr="Afbeeldingsresultaat voor melkschaap">
            <a:extLst>
              <a:ext uri="{FF2B5EF4-FFF2-40B4-BE49-F238E27FC236}">
                <a16:creationId xmlns:a16="http://schemas.microsoft.com/office/drawing/2014/main" id="{37207968-8B68-45A3-87B6-4107E5347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680" y="4190404"/>
            <a:ext cx="5750231" cy="205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304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EFF9AA-8C10-4F66-A4E3-5E63AEA29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Suffolk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8ECF71-92F8-4690-B283-344BB1F6D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Ras beschrijving: bespierd lichaam.</a:t>
            </a:r>
          </a:p>
          <a:p>
            <a:r>
              <a:rPr lang="nl-NL" dirty="0"/>
              <a:t>Land van herkomst/</a:t>
            </a:r>
            <a:r>
              <a:rPr lang="nl-NL" dirty="0" err="1"/>
              <a:t>onstaansgeschiedenis</a:t>
            </a:r>
            <a:r>
              <a:rPr lang="nl-NL" dirty="0"/>
              <a:t>: ontstaan in zuid oosten van Engeland.</a:t>
            </a:r>
          </a:p>
          <a:p>
            <a:r>
              <a:rPr lang="nl-NL" dirty="0"/>
              <a:t>Opvallende kenmerken/bijzonderheden: aanmerkelijk</a:t>
            </a:r>
          </a:p>
          <a:p>
            <a:pPr marL="0" indent="0">
              <a:buNone/>
            </a:pPr>
            <a:r>
              <a:rPr lang="nl-NL" dirty="0"/>
              <a:t>    zwarte hangoren.</a:t>
            </a:r>
          </a:p>
          <a:p>
            <a:r>
              <a:rPr lang="nl-NL" dirty="0"/>
              <a:t>Gebruikersdoel: vlees.</a:t>
            </a:r>
          </a:p>
        </p:txBody>
      </p:sp>
      <p:pic>
        <p:nvPicPr>
          <p:cNvPr id="11266" name="Picture 2" descr="Afbeeldingsresultaat voor suffolk schaap">
            <a:extLst>
              <a:ext uri="{FF2B5EF4-FFF2-40B4-BE49-F238E27FC236}">
                <a16:creationId xmlns:a16="http://schemas.microsoft.com/office/drawing/2014/main" id="{FB9DEDDE-34D9-4E18-80F2-4C3194CD4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179" y="3520917"/>
            <a:ext cx="3599529" cy="270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214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F3CFBB-831B-48DA-965A-13BDE93F8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80532"/>
            <a:ext cx="9601196" cy="1303867"/>
          </a:xfrm>
        </p:spPr>
        <p:txBody>
          <a:bodyPr/>
          <a:lstStyle/>
          <a:p>
            <a:r>
              <a:rPr lang="nl-NL" dirty="0"/>
              <a:t>                                                        geiten</a:t>
            </a:r>
          </a:p>
        </p:txBody>
      </p:sp>
      <p:pic>
        <p:nvPicPr>
          <p:cNvPr id="32770" name="Picture 2" descr="Afbeeldingsresultaat voor geiten">
            <a:extLst>
              <a:ext uri="{FF2B5EF4-FFF2-40B4-BE49-F238E27FC236}">
                <a16:creationId xmlns:a16="http://schemas.microsoft.com/office/drawing/2014/main" id="{BD403676-600F-43DB-A74D-5A7F2E1BB2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4811" y="2275150"/>
            <a:ext cx="6897189" cy="458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C144BF4-6401-4D32-91AA-CE205260A7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55"/>
          <a:stretch/>
        </p:blipFill>
        <p:spPr>
          <a:xfrm>
            <a:off x="0" y="0"/>
            <a:ext cx="52948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646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AA8D07-468F-4793-9DF3-F1749B818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Dwerggeit ( West-Afrikaanse dwerggeit)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E1C6E5-8FE4-4418-B46D-A86A15A06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Ras beschrijving: </a:t>
            </a:r>
            <a:r>
              <a:rPr lang="nl-NL" dirty="0" err="1"/>
              <a:t>ong</a:t>
            </a:r>
            <a:r>
              <a:rPr lang="nl-NL" dirty="0"/>
              <a:t> 50 cm hoog. Veel verschillende </a:t>
            </a:r>
            <a:r>
              <a:rPr lang="nl-NL" dirty="0" err="1"/>
              <a:t>kleiurslagen</a:t>
            </a:r>
            <a:r>
              <a:rPr lang="nl-NL" dirty="0"/>
              <a:t> komen ze voor.</a:t>
            </a:r>
          </a:p>
          <a:p>
            <a:r>
              <a:rPr lang="nl-NL" dirty="0"/>
              <a:t>Land van herkomst/</a:t>
            </a:r>
            <a:r>
              <a:rPr lang="nl-NL" dirty="0" err="1"/>
              <a:t>onstaansgeschiedenis</a:t>
            </a:r>
            <a:r>
              <a:rPr lang="nl-NL" dirty="0"/>
              <a:t>: west-</a:t>
            </a:r>
          </a:p>
          <a:p>
            <a:pPr marL="0" indent="0">
              <a:buNone/>
            </a:pPr>
            <a:r>
              <a:rPr lang="nl-NL" dirty="0"/>
              <a:t>    Afrika.</a:t>
            </a:r>
          </a:p>
          <a:p>
            <a:r>
              <a:rPr lang="nl-NL" dirty="0"/>
              <a:t>Opvallende kenmerken/bijzonderheden: goed </a:t>
            </a:r>
            <a:r>
              <a:rPr lang="nl-NL" dirty="0" err="1"/>
              <a:t>metm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    kinderen, actief.</a:t>
            </a:r>
          </a:p>
          <a:p>
            <a:r>
              <a:rPr lang="nl-NL" dirty="0"/>
              <a:t>Gebruikersdoel: hobby.</a:t>
            </a:r>
          </a:p>
          <a:p>
            <a:endParaRPr lang="nl-NL" dirty="0"/>
          </a:p>
        </p:txBody>
      </p:sp>
      <p:pic>
        <p:nvPicPr>
          <p:cNvPr id="22530" name="Picture 2" descr="Afbeeldingsresultaat voor west afrikaanse dwerggeit">
            <a:extLst>
              <a:ext uri="{FF2B5EF4-FFF2-40B4-BE49-F238E27FC236}">
                <a16:creationId xmlns:a16="http://schemas.microsoft.com/office/drawing/2014/main" id="{1648F17D-5597-42E7-9823-8FCCC96BD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070" y="3262631"/>
            <a:ext cx="3871369" cy="288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015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5BED49-7A31-4CFD-B29A-2F44607DF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Nederlandse landgeit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112702-80A0-4C2F-B93D-92B3B5450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Ras beschrijving: sterkte, langharige geit.</a:t>
            </a:r>
          </a:p>
          <a:p>
            <a:r>
              <a:rPr lang="nl-NL" dirty="0"/>
              <a:t>Land van herkomst/</a:t>
            </a:r>
            <a:r>
              <a:rPr lang="nl-NL" dirty="0" err="1"/>
              <a:t>onstaansgeschiedenis</a:t>
            </a:r>
            <a:r>
              <a:rPr lang="nl-NL" dirty="0"/>
              <a:t>: </a:t>
            </a:r>
            <a:r>
              <a:rPr lang="nl-NL" dirty="0" err="1"/>
              <a:t>nederland</a:t>
            </a:r>
            <a:endParaRPr lang="nl-NL" dirty="0"/>
          </a:p>
          <a:p>
            <a:r>
              <a:rPr lang="nl-NL" dirty="0"/>
              <a:t>Opvallende kenmerken/bijzonderheden: hobby</a:t>
            </a:r>
          </a:p>
          <a:p>
            <a:r>
              <a:rPr lang="nl-NL" dirty="0"/>
              <a:t>Gebruikersdoel: hobby</a:t>
            </a:r>
          </a:p>
          <a:p>
            <a:endParaRPr lang="nl-NL" dirty="0"/>
          </a:p>
        </p:txBody>
      </p:sp>
      <p:pic>
        <p:nvPicPr>
          <p:cNvPr id="23554" name="Picture 2" descr="Afbeeldingsresultaat voor nederlandse landgeit">
            <a:extLst>
              <a:ext uri="{FF2B5EF4-FFF2-40B4-BE49-F238E27FC236}">
                <a16:creationId xmlns:a16="http://schemas.microsoft.com/office/drawing/2014/main" id="{CF6192FD-485A-4486-B90C-7345C70D9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331" y="3007360"/>
            <a:ext cx="3701719" cy="325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602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C8BFD-6AF8-45C2-B258-34AE7B46E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Anglo-nubische</a:t>
            </a:r>
            <a:r>
              <a:rPr lang="nl-NL" dirty="0"/>
              <a:t> geit ( Nubische geit)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FBA4BA-079B-4F3E-842F-A1CADBA356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Ras beschrijving: goed en sterk ontwikkeld, grootste geiten ras in nl. ong80 cm groot</a:t>
            </a:r>
          </a:p>
          <a:p>
            <a:r>
              <a:rPr lang="nl-NL" dirty="0"/>
              <a:t>Land van herkomst/</a:t>
            </a:r>
            <a:r>
              <a:rPr lang="nl-NL" dirty="0" err="1"/>
              <a:t>onstaansgeschiedenis</a:t>
            </a:r>
            <a:r>
              <a:rPr lang="nl-NL" dirty="0"/>
              <a:t>: is in </a:t>
            </a:r>
          </a:p>
          <a:p>
            <a:pPr marL="0" indent="0">
              <a:buNone/>
            </a:pPr>
            <a:r>
              <a:rPr lang="nl-NL" dirty="0"/>
              <a:t>   Engeland ontstaan door verschillende rassen te kruisen.</a:t>
            </a:r>
          </a:p>
          <a:p>
            <a:r>
              <a:rPr lang="nl-NL" dirty="0"/>
              <a:t>Opvallende kenmerken/bijzonderheden :groot, hangoren.</a:t>
            </a:r>
          </a:p>
          <a:p>
            <a:r>
              <a:rPr lang="nl-NL" dirty="0"/>
              <a:t>Gebruikersdoel:  hobby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24578" name="Picture 2" descr="Afbeeldingsresultaat voor anglo nubische geit">
            <a:extLst>
              <a:ext uri="{FF2B5EF4-FFF2-40B4-BE49-F238E27FC236}">
                <a16:creationId xmlns:a16="http://schemas.microsoft.com/office/drawing/2014/main" id="{899DD325-D360-486D-9980-FB6FC6389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3404078"/>
            <a:ext cx="3654424" cy="274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590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FB97F5-E859-4BAE-BFB6-8AF557AD6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Toggenburger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EB678F-CF06-4F5A-B557-2F1BE1A57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Ras beschrijving: schofthoogte is ruim 70cm, witte aftekeningen op zijn kop</a:t>
            </a:r>
          </a:p>
          <a:p>
            <a:r>
              <a:rPr lang="nl-NL" dirty="0"/>
              <a:t>Land van herkomst/</a:t>
            </a:r>
            <a:r>
              <a:rPr lang="nl-NL" dirty="0" err="1"/>
              <a:t>onstaansgeschiedenis</a:t>
            </a:r>
            <a:r>
              <a:rPr lang="nl-NL" dirty="0"/>
              <a:t>: </a:t>
            </a:r>
            <a:r>
              <a:rPr lang="nl-NL" dirty="0" err="1"/>
              <a:t>zwitserse</a:t>
            </a:r>
            <a:r>
              <a:rPr lang="nl-NL" dirty="0"/>
              <a:t> </a:t>
            </a:r>
            <a:r>
              <a:rPr lang="nl-NL" dirty="0" err="1"/>
              <a:t>obertoggenburg</a:t>
            </a:r>
            <a:r>
              <a:rPr lang="nl-NL" dirty="0"/>
              <a:t>.</a:t>
            </a:r>
          </a:p>
          <a:p>
            <a:r>
              <a:rPr lang="nl-NL" dirty="0"/>
              <a:t>Opvallende kenmerken/bijzonderheden: geeft </a:t>
            </a:r>
            <a:r>
              <a:rPr lang="nl-NL" dirty="0" err="1"/>
              <a:t>gemidd</a:t>
            </a:r>
            <a:r>
              <a:rPr lang="nl-NL" dirty="0"/>
              <a:t>-</a:t>
            </a:r>
          </a:p>
          <a:p>
            <a:pPr marL="0" indent="0">
              <a:buNone/>
            </a:pPr>
            <a:r>
              <a:rPr lang="nl-NL" dirty="0"/>
              <a:t>    </a:t>
            </a:r>
            <a:r>
              <a:rPr lang="nl-NL" dirty="0" err="1"/>
              <a:t>eld</a:t>
            </a:r>
            <a:r>
              <a:rPr lang="nl-NL" dirty="0"/>
              <a:t> 3 liter melk per dag</a:t>
            </a:r>
          </a:p>
          <a:p>
            <a:r>
              <a:rPr lang="nl-NL" dirty="0"/>
              <a:t>Gebruikersdoel: melk</a:t>
            </a:r>
          </a:p>
          <a:p>
            <a:endParaRPr lang="nl-NL" dirty="0"/>
          </a:p>
        </p:txBody>
      </p:sp>
      <p:pic>
        <p:nvPicPr>
          <p:cNvPr id="25602" name="Picture 2" descr="Afbeeldingsresultaat voor toggenburger">
            <a:extLst>
              <a:ext uri="{FF2B5EF4-FFF2-40B4-BE49-F238E27FC236}">
                <a16:creationId xmlns:a16="http://schemas.microsoft.com/office/drawing/2014/main" id="{23A31DB6-108B-4156-921F-BE475D7A4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161" y="3646489"/>
            <a:ext cx="3333750" cy="250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683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0F897F-6056-49EF-8DD7-7E18852A0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Angorageit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3BAE3CB-C71C-4D6B-A8E5-836247559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Ras beschrijving: lang krullig haar.</a:t>
            </a:r>
          </a:p>
          <a:p>
            <a:r>
              <a:rPr lang="nl-NL" dirty="0"/>
              <a:t>Land van herkomst/</a:t>
            </a:r>
            <a:r>
              <a:rPr lang="nl-NL" dirty="0" err="1"/>
              <a:t>onstaansgeschiedenis</a:t>
            </a:r>
            <a:r>
              <a:rPr lang="nl-NL" dirty="0"/>
              <a:t>:</a:t>
            </a:r>
          </a:p>
          <a:p>
            <a:pPr marL="0" indent="0">
              <a:buNone/>
            </a:pPr>
            <a:r>
              <a:rPr lang="nl-NL" dirty="0"/>
              <a:t>    angora in </a:t>
            </a:r>
            <a:r>
              <a:rPr lang="nl-NL" dirty="0" err="1"/>
              <a:t>turkije</a:t>
            </a:r>
            <a:endParaRPr lang="nl-NL" dirty="0"/>
          </a:p>
          <a:p>
            <a:r>
              <a:rPr lang="nl-NL" dirty="0"/>
              <a:t>Opvallende kenmerken/bijzonderheden: de wol groeit</a:t>
            </a:r>
          </a:p>
          <a:p>
            <a:pPr marL="0" indent="0">
              <a:buNone/>
            </a:pPr>
            <a:r>
              <a:rPr lang="nl-NL" dirty="0"/>
              <a:t>    ing. 2 cm per maand.</a:t>
            </a:r>
          </a:p>
          <a:p>
            <a:r>
              <a:rPr lang="nl-NL" dirty="0"/>
              <a:t>Gebruikersdoel: wol</a:t>
            </a:r>
          </a:p>
          <a:p>
            <a:endParaRPr lang="nl-NL" dirty="0"/>
          </a:p>
        </p:txBody>
      </p:sp>
      <p:pic>
        <p:nvPicPr>
          <p:cNvPr id="26626" name="Picture 2" descr="Afbeeldingsresultaat voor angorageit">
            <a:extLst>
              <a:ext uri="{FF2B5EF4-FFF2-40B4-BE49-F238E27FC236}">
                <a16:creationId xmlns:a16="http://schemas.microsoft.com/office/drawing/2014/main" id="{A31A3396-E171-4CD5-B585-7175DD2E5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15" y="3279141"/>
            <a:ext cx="3403318" cy="286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409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4014C6-47E6-48A4-9148-F7573E1AC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Bonte melkgeit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92D5767-0304-42AC-B453-C63FF2CCF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Ras beschrijving: komt gehoornd en ongehoornd voor </a:t>
            </a:r>
            <a:r>
              <a:rPr lang="nl-NL" dirty="0" err="1"/>
              <a:t>ong</a:t>
            </a:r>
            <a:r>
              <a:rPr lang="nl-NL" dirty="0"/>
              <a:t> 75-95 cm hoog.</a:t>
            </a:r>
          </a:p>
          <a:p>
            <a:r>
              <a:rPr lang="nl-NL" dirty="0"/>
              <a:t>Land van herkomst/</a:t>
            </a:r>
            <a:r>
              <a:rPr lang="nl-NL" dirty="0" err="1"/>
              <a:t>onstaansgeschiedenis</a:t>
            </a:r>
            <a:r>
              <a:rPr lang="nl-NL" dirty="0"/>
              <a:t>: Nederland</a:t>
            </a:r>
          </a:p>
          <a:p>
            <a:r>
              <a:rPr lang="nl-NL" dirty="0"/>
              <a:t>Opvallende kenmerken/bijzonderheden: hoge melk</a:t>
            </a:r>
          </a:p>
          <a:p>
            <a:pPr marL="0" indent="0">
              <a:buNone/>
            </a:pPr>
            <a:r>
              <a:rPr lang="nl-NL" dirty="0"/>
              <a:t>    productie.</a:t>
            </a:r>
          </a:p>
          <a:p>
            <a:r>
              <a:rPr lang="nl-NL" dirty="0"/>
              <a:t>Gebruikersdoel: vlees, melk</a:t>
            </a:r>
          </a:p>
          <a:p>
            <a:endParaRPr lang="nl-NL" dirty="0"/>
          </a:p>
        </p:txBody>
      </p:sp>
      <p:pic>
        <p:nvPicPr>
          <p:cNvPr id="27652" name="Picture 4" descr="Afbeeldingsresultaat voor bonte melkgeit">
            <a:extLst>
              <a:ext uri="{FF2B5EF4-FFF2-40B4-BE49-F238E27FC236}">
                <a16:creationId xmlns:a16="http://schemas.microsoft.com/office/drawing/2014/main" id="{F73F0F95-662B-44FE-99F8-DD2E49A60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927" y="3362960"/>
            <a:ext cx="3813378" cy="286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221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9DD034-3A0B-4AA9-A563-4F1914CBA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17880" y="132080"/>
            <a:ext cx="10515600" cy="1325563"/>
          </a:xfrm>
        </p:spPr>
        <p:txBody>
          <a:bodyPr/>
          <a:lstStyle/>
          <a:p>
            <a:r>
              <a:rPr lang="nl-NL" dirty="0"/>
              <a:t>schapen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FAF47811-F077-4539-9832-5B513766A9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465" y="0"/>
            <a:ext cx="4567535" cy="6858000"/>
          </a:xfrm>
        </p:spPr>
      </p:pic>
      <p:pic>
        <p:nvPicPr>
          <p:cNvPr id="33794" name="Picture 2" descr="Afbeeldingsresultaat voor schapen">
            <a:extLst>
              <a:ext uri="{FF2B5EF4-FFF2-40B4-BE49-F238E27FC236}">
                <a16:creationId xmlns:a16="http://schemas.microsoft.com/office/drawing/2014/main" id="{ABAA8544-40FD-4BDE-9543-47267FC0F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39650"/>
            <a:ext cx="7624466" cy="571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1404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9DA53D-3024-412E-9862-08959FB83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Nederlandse witte melkgeit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CD2B6D2-A9D8-4C2B-A300-352A045204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Ras beschrijving: hoog benige geit.</a:t>
            </a:r>
          </a:p>
          <a:p>
            <a:r>
              <a:rPr lang="nl-NL" dirty="0"/>
              <a:t>Land van herkomst/</a:t>
            </a:r>
            <a:r>
              <a:rPr lang="nl-NL" dirty="0" err="1"/>
              <a:t>onstaansgeschiedenis</a:t>
            </a:r>
            <a:r>
              <a:rPr lang="nl-NL" dirty="0"/>
              <a:t>: ontstaan door kruisingen van de landgeit en de </a:t>
            </a:r>
            <a:r>
              <a:rPr lang="nl-NL" dirty="0" err="1"/>
              <a:t>saanengeit</a:t>
            </a:r>
            <a:r>
              <a:rPr lang="nl-NL" dirty="0"/>
              <a:t>.</a:t>
            </a:r>
          </a:p>
          <a:p>
            <a:r>
              <a:rPr lang="nl-NL" dirty="0"/>
              <a:t>Opvallende kenmerken/bijzonderheden: meest voor-</a:t>
            </a:r>
          </a:p>
          <a:p>
            <a:pPr marL="0" indent="0">
              <a:buNone/>
            </a:pPr>
            <a:r>
              <a:rPr lang="nl-NL" dirty="0"/>
              <a:t>    komende geit in Nederland.</a:t>
            </a:r>
          </a:p>
          <a:p>
            <a:r>
              <a:rPr lang="nl-NL" dirty="0"/>
              <a:t>Gebruikersdoel: melk.</a:t>
            </a:r>
          </a:p>
          <a:p>
            <a:endParaRPr lang="nl-NL" dirty="0"/>
          </a:p>
        </p:txBody>
      </p:sp>
      <p:pic>
        <p:nvPicPr>
          <p:cNvPr id="28674" name="Picture 2" descr="Afbeeldingsresultaat voor nederlandse witte melkgeit">
            <a:extLst>
              <a:ext uri="{FF2B5EF4-FFF2-40B4-BE49-F238E27FC236}">
                <a16:creationId xmlns:a16="http://schemas.microsoft.com/office/drawing/2014/main" id="{CDEB0095-2C5E-48B2-A9CC-FCFAF357A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879" y="3657600"/>
            <a:ext cx="3431281" cy="258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6347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FF87B6-91DD-4CEA-A8E8-1BDF3522F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Wallische</a:t>
            </a:r>
            <a:r>
              <a:rPr lang="nl-NL" dirty="0"/>
              <a:t> geit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CF0E9EE-E5B0-41FE-BD47-EFABC1FCA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Ras beschrijving: 70-80 cm hoog en 45-65 kg.</a:t>
            </a:r>
          </a:p>
          <a:p>
            <a:r>
              <a:rPr lang="nl-NL" dirty="0"/>
              <a:t>Land van herkomst/</a:t>
            </a:r>
            <a:r>
              <a:rPr lang="nl-NL" dirty="0" err="1"/>
              <a:t>onstaansgeschiedenis</a:t>
            </a:r>
            <a:r>
              <a:rPr lang="nl-NL" dirty="0"/>
              <a:t>: Zwitserland</a:t>
            </a:r>
          </a:p>
          <a:p>
            <a:r>
              <a:rPr lang="nl-NL" dirty="0"/>
              <a:t>Opvallende kenmerken/bijzonderheden: lang-</a:t>
            </a:r>
          </a:p>
          <a:p>
            <a:pPr marL="0" indent="0">
              <a:buNone/>
            </a:pPr>
            <a:r>
              <a:rPr lang="nl-NL" dirty="0"/>
              <a:t>    haar, zwart bruin wit van kleur.</a:t>
            </a:r>
          </a:p>
          <a:p>
            <a:r>
              <a:rPr lang="nl-NL" dirty="0"/>
              <a:t>Gebruikersdoel: melk, </a:t>
            </a:r>
            <a:r>
              <a:rPr lang="nl-NL" dirty="0" err="1"/>
              <a:t>vlees,berggeit</a:t>
            </a:r>
            <a:r>
              <a:rPr lang="nl-NL" dirty="0"/>
              <a:t> en hobby</a:t>
            </a:r>
          </a:p>
          <a:p>
            <a:endParaRPr lang="nl-NL" dirty="0"/>
          </a:p>
        </p:txBody>
      </p:sp>
      <p:pic>
        <p:nvPicPr>
          <p:cNvPr id="30722" name="Picture 2" descr="Afbeeldingsresultaat voor wallische geit">
            <a:extLst>
              <a:ext uri="{FF2B5EF4-FFF2-40B4-BE49-F238E27FC236}">
                <a16:creationId xmlns:a16="http://schemas.microsoft.com/office/drawing/2014/main" id="{FEF5810A-32E9-4341-BCE8-2EC8D6F41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326" y="3444240"/>
            <a:ext cx="4295214" cy="280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0329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E204F9-31F5-42E7-89E4-1B84E4204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Alpine/herten geit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9A0F78-6B57-4F74-B47C-BDD97A7EA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Ras beschrijving: worden gemiddeld 10 tot 12 jaar en blijven tot op hoge leeftijd in goeie conditie.</a:t>
            </a:r>
          </a:p>
          <a:p>
            <a:r>
              <a:rPr lang="nl-NL" dirty="0"/>
              <a:t>Land van herkomst/</a:t>
            </a:r>
            <a:r>
              <a:rPr lang="nl-NL" dirty="0" err="1"/>
              <a:t>onstaansgeschiedenis</a:t>
            </a:r>
            <a:r>
              <a:rPr lang="nl-NL" dirty="0"/>
              <a:t>: </a:t>
            </a:r>
          </a:p>
          <a:p>
            <a:pPr marL="0" indent="0">
              <a:buNone/>
            </a:pPr>
            <a:r>
              <a:rPr lang="nl-NL" dirty="0"/>
              <a:t>    </a:t>
            </a:r>
            <a:r>
              <a:rPr lang="nl-NL" dirty="0" err="1"/>
              <a:t>franse</a:t>
            </a:r>
            <a:r>
              <a:rPr lang="nl-NL" dirty="0"/>
              <a:t> en </a:t>
            </a:r>
            <a:r>
              <a:rPr lang="nl-NL" dirty="0" err="1"/>
              <a:t>zwitserse</a:t>
            </a:r>
            <a:r>
              <a:rPr lang="nl-NL" dirty="0"/>
              <a:t> alpen.</a:t>
            </a:r>
          </a:p>
          <a:p>
            <a:r>
              <a:rPr lang="nl-NL" dirty="0"/>
              <a:t>Opvallende kenmerken/bijzonderheden: </a:t>
            </a:r>
          </a:p>
          <a:p>
            <a:pPr marL="0" indent="0">
              <a:buNone/>
            </a:pPr>
            <a:r>
              <a:rPr lang="nl-NL" dirty="0"/>
              <a:t>    lange hangende oren.</a:t>
            </a:r>
          </a:p>
          <a:p>
            <a:r>
              <a:rPr lang="nl-NL" dirty="0"/>
              <a:t>Gebruikersdoel</a:t>
            </a:r>
            <a:r>
              <a:rPr lang="nl-NL"/>
              <a:t>: hobby.</a:t>
            </a:r>
            <a:endParaRPr lang="nl-NL" dirty="0"/>
          </a:p>
          <a:p>
            <a:endParaRPr lang="nl-NL" dirty="0"/>
          </a:p>
        </p:txBody>
      </p:sp>
      <p:pic>
        <p:nvPicPr>
          <p:cNvPr id="31746" name="Picture 2" descr="Gerelateerde afbeelding">
            <a:extLst>
              <a:ext uri="{FF2B5EF4-FFF2-40B4-BE49-F238E27FC236}">
                <a16:creationId xmlns:a16="http://schemas.microsoft.com/office/drawing/2014/main" id="{4FCD5105-81FC-4E9F-8F79-DCDF50FF4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760" y="3164840"/>
            <a:ext cx="4602480" cy="306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4017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5C16F5-0658-476D-A626-7AFC3D959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test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4A9BD1-E32F-4D4A-872A-0454FE095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Schaap </a:t>
            </a:r>
          </a:p>
          <a:p>
            <a:r>
              <a:rPr lang="nl-NL" dirty="0"/>
              <a:t>geit</a:t>
            </a:r>
          </a:p>
        </p:txBody>
      </p:sp>
      <p:pic>
        <p:nvPicPr>
          <p:cNvPr id="1026" name="Picture 2" descr="Hobby&amp;#39;s, huisdieren en tuinieren">
            <a:extLst>
              <a:ext uri="{FF2B5EF4-FFF2-40B4-BE49-F238E27FC236}">
                <a16:creationId xmlns:a16="http://schemas.microsoft.com/office/drawing/2014/main" id="{FF19349E-9BE9-4CC4-8A97-F84819A61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5" y="2650897"/>
            <a:ext cx="3867150" cy="349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9168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082791-3B41-414E-9E38-6955D701E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Welk ras is dit</a:t>
            </a:r>
          </a:p>
        </p:txBody>
      </p:sp>
      <p:pic>
        <p:nvPicPr>
          <p:cNvPr id="4" name="Picture 2" descr="Afbeeldingsresultaat voor toggenburger">
            <a:extLst>
              <a:ext uri="{FF2B5EF4-FFF2-40B4-BE49-F238E27FC236}">
                <a16:creationId xmlns:a16="http://schemas.microsoft.com/office/drawing/2014/main" id="{4C470B77-4029-42D9-9C82-CF4A9FA69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905" y="2609850"/>
            <a:ext cx="4354692" cy="326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9095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2FAEF9-5983-408F-A0C8-1B807A616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Welk ras is dit</a:t>
            </a:r>
          </a:p>
        </p:txBody>
      </p:sp>
      <p:pic>
        <p:nvPicPr>
          <p:cNvPr id="4" name="Picture 2" descr="Afbeeldingsresultaat voor wallische geit">
            <a:extLst>
              <a:ext uri="{FF2B5EF4-FFF2-40B4-BE49-F238E27FC236}">
                <a16:creationId xmlns:a16="http://schemas.microsoft.com/office/drawing/2014/main" id="{9ADC8AE7-DCCF-41F2-A879-2CEB24C31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548" y="2657475"/>
            <a:ext cx="5091092" cy="332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8525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F9EC1A-641B-4DE2-AA40-525C9ED8F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Welk ras is dit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B6E38E3-2AB0-42FE-8D53-3A1699E7D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42135"/>
            <a:ext cx="5047615" cy="336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9808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D0B5D0-BB7C-45CF-B8B6-644409AFF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Welk ras is dit</a:t>
            </a:r>
          </a:p>
        </p:txBody>
      </p:sp>
      <p:pic>
        <p:nvPicPr>
          <p:cNvPr id="4" name="Picture 2" descr="Afbeeldingsresultaat voor nederlandse landgeit">
            <a:extLst>
              <a:ext uri="{FF2B5EF4-FFF2-40B4-BE49-F238E27FC236}">
                <a16:creationId xmlns:a16="http://schemas.microsoft.com/office/drawing/2014/main" id="{A2463B97-21F4-449C-A535-B3ED9F5D3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424" y="2664289"/>
            <a:ext cx="4070351" cy="357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6822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260F76-B4E3-4097-BD2A-D8878F0DD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 end.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26F25C5-C243-4940-8828-517C9B564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</a:t>
            </a:r>
          </a:p>
        </p:txBody>
      </p:sp>
      <p:pic>
        <p:nvPicPr>
          <p:cNvPr id="34818" name="Picture 2" descr="Afbeeldingsresultaat voor schapen">
            <a:extLst>
              <a:ext uri="{FF2B5EF4-FFF2-40B4-BE49-F238E27FC236}">
                <a16:creationId xmlns:a16="http://schemas.microsoft.com/office/drawing/2014/main" id="{00689616-03D5-41A3-83C0-2D42C8B9A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989" y="2555239"/>
            <a:ext cx="5622925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Gerelateerde afbeelding">
            <a:extLst>
              <a:ext uri="{FF2B5EF4-FFF2-40B4-BE49-F238E27FC236}">
                <a16:creationId xmlns:a16="http://schemas.microsoft.com/office/drawing/2014/main" id="{B7EF3E8B-C1D7-4831-A6A8-D452BC70E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914" y="2555239"/>
            <a:ext cx="3366624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006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FC354B-82D1-4FA4-B830-B4848BE2E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Ouessant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2AA62B8-1E48-4341-9522-6CC1036BD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509741"/>
            <a:ext cx="10515600" cy="4351338"/>
          </a:xfrm>
        </p:spPr>
        <p:txBody>
          <a:bodyPr/>
          <a:lstStyle/>
          <a:p>
            <a:endParaRPr lang="nl-NL" dirty="0"/>
          </a:p>
          <a:p>
            <a:r>
              <a:rPr lang="nl-NL" dirty="0"/>
              <a:t>Ras beschrijving: kleinste schapen ras</a:t>
            </a:r>
          </a:p>
          <a:p>
            <a:r>
              <a:rPr lang="nl-NL" dirty="0"/>
              <a:t>Land van herkomst/</a:t>
            </a:r>
            <a:r>
              <a:rPr lang="nl-NL" dirty="0" err="1"/>
              <a:t>onstaansgeschiedenis</a:t>
            </a:r>
            <a:r>
              <a:rPr lang="nl-NL" dirty="0"/>
              <a:t>: </a:t>
            </a:r>
            <a:r>
              <a:rPr lang="nl-NL" dirty="0" err="1"/>
              <a:t>bretagne</a:t>
            </a:r>
            <a:endParaRPr lang="nl-NL" dirty="0"/>
          </a:p>
          <a:p>
            <a:r>
              <a:rPr lang="nl-NL" dirty="0"/>
              <a:t>Opvallende kenmerken/bijzonderheden: ze zijn er in wit</a:t>
            </a:r>
          </a:p>
          <a:p>
            <a:pPr marL="0" indent="0">
              <a:buNone/>
            </a:pPr>
            <a:r>
              <a:rPr lang="nl-NL" dirty="0"/>
              <a:t>    zwart en bruin, klein schaap.</a:t>
            </a:r>
          </a:p>
          <a:p>
            <a:r>
              <a:rPr lang="nl-NL" dirty="0"/>
              <a:t>Gebruikersdoel: word gebruikt als goedkope onderhoud</a:t>
            </a:r>
          </a:p>
          <a:p>
            <a:pPr marL="0" indent="0">
              <a:buNone/>
            </a:pPr>
            <a:r>
              <a:rPr lang="nl-NL" dirty="0"/>
              <a:t>    van het gras</a:t>
            </a:r>
          </a:p>
          <a:p>
            <a:endParaRPr lang="nl-NL" dirty="0"/>
          </a:p>
        </p:txBody>
      </p:sp>
      <p:pic>
        <p:nvPicPr>
          <p:cNvPr id="3074" name="Picture 2" descr="Afbeeldingsresultaat voor ouessant schaap">
            <a:extLst>
              <a:ext uri="{FF2B5EF4-FFF2-40B4-BE49-F238E27FC236}">
                <a16:creationId xmlns:a16="http://schemas.microsoft.com/office/drawing/2014/main" id="{3F1EC3D8-9D4D-4E7A-A688-E202920BB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174" y="2813608"/>
            <a:ext cx="3684639" cy="335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155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8D36E8-C856-4C0A-91A7-5B93BC6EA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Kameroen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97F391-4D3B-4464-9C13-C626D6191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Ras beschrijving: de rammen vallen op door een fikse kraag om de nek. Verder staat de Kameroen te boek als een sober en sterk schaap.</a:t>
            </a:r>
          </a:p>
          <a:p>
            <a:r>
              <a:rPr lang="nl-NL" dirty="0"/>
              <a:t>Land van herkomst/</a:t>
            </a:r>
            <a:r>
              <a:rPr lang="nl-NL" dirty="0" err="1"/>
              <a:t>onstaansgeschiedenis</a:t>
            </a:r>
            <a:r>
              <a:rPr lang="nl-NL" dirty="0"/>
              <a:t>: de </a:t>
            </a:r>
          </a:p>
          <a:p>
            <a:pPr marL="0" indent="0">
              <a:buNone/>
            </a:pPr>
            <a:r>
              <a:rPr lang="nl-NL" dirty="0"/>
              <a:t>    Kameroen komt oorspronkelijk uit Afrika en</a:t>
            </a:r>
          </a:p>
          <a:p>
            <a:pPr marL="0" indent="0">
              <a:buNone/>
            </a:pPr>
            <a:r>
              <a:rPr lang="nl-NL" dirty="0"/>
              <a:t>    behoort tot de categorie haarschapen.</a:t>
            </a:r>
          </a:p>
          <a:p>
            <a:r>
              <a:rPr lang="nl-NL" dirty="0"/>
              <a:t>Opvallende kenmerken/bijzonderheden: hoeft niet</a:t>
            </a:r>
          </a:p>
          <a:p>
            <a:pPr marL="0" indent="0">
              <a:buNone/>
            </a:pPr>
            <a:r>
              <a:rPr lang="nl-NL" dirty="0"/>
              <a:t>    geschoren te worden.</a:t>
            </a:r>
          </a:p>
          <a:p>
            <a:r>
              <a:rPr lang="nl-NL" dirty="0"/>
              <a:t>Gebruikersdoel: </a:t>
            </a:r>
            <a:r>
              <a:rPr lang="nl-NL" dirty="0" err="1"/>
              <a:t>gezeldschap</a:t>
            </a:r>
            <a:endParaRPr lang="nl-NL" dirty="0"/>
          </a:p>
          <a:p>
            <a:endParaRPr lang="nl-NL" dirty="0"/>
          </a:p>
        </p:txBody>
      </p:sp>
      <p:pic>
        <p:nvPicPr>
          <p:cNvPr id="4098" name="Picture 2" descr="Afbeeldingsresultaat voor Kameroen schaap">
            <a:extLst>
              <a:ext uri="{FF2B5EF4-FFF2-40B4-BE49-F238E27FC236}">
                <a16:creationId xmlns:a16="http://schemas.microsoft.com/office/drawing/2014/main" id="{8CE266D9-7A26-4DFB-89A2-64394CCA7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626" y="3635069"/>
            <a:ext cx="3854320" cy="251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470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2B6FD1-9A44-4071-BE63-8EE34D9DC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Texelaar 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63C83384-9DC9-47D1-92BB-75B5F8E27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Ras beschrijving: middelzwaar schaap, schofthoogte 70cm, ruim gebouwd, fijne wol.</a:t>
            </a:r>
          </a:p>
          <a:p>
            <a:r>
              <a:rPr lang="nl-NL" dirty="0"/>
              <a:t>Land van herkomst/</a:t>
            </a:r>
            <a:r>
              <a:rPr lang="nl-NL" dirty="0" err="1"/>
              <a:t>onstaansgeschiedenis</a:t>
            </a:r>
            <a:r>
              <a:rPr lang="nl-NL" dirty="0"/>
              <a:t>: </a:t>
            </a:r>
            <a:r>
              <a:rPr lang="nl-NL" dirty="0" err="1"/>
              <a:t>texel</a:t>
            </a:r>
            <a:r>
              <a:rPr lang="nl-NL" dirty="0"/>
              <a:t>,</a:t>
            </a:r>
          </a:p>
          <a:p>
            <a:pPr marL="0" indent="0">
              <a:buNone/>
            </a:pPr>
            <a:r>
              <a:rPr lang="nl-NL" dirty="0"/>
              <a:t>    gekruist met </a:t>
            </a:r>
            <a:r>
              <a:rPr lang="nl-NL" dirty="0" err="1"/>
              <a:t>engelse</a:t>
            </a:r>
            <a:r>
              <a:rPr lang="nl-NL" dirty="0"/>
              <a:t> rassen.</a:t>
            </a:r>
          </a:p>
          <a:p>
            <a:r>
              <a:rPr lang="nl-NL" dirty="0"/>
              <a:t>Opvallende kenmerken/bijzonderheden: smalle </a:t>
            </a:r>
          </a:p>
          <a:p>
            <a:pPr marL="0" indent="0">
              <a:buNone/>
            </a:pPr>
            <a:r>
              <a:rPr lang="nl-NL" dirty="0"/>
              <a:t>    bekken, brede kop.</a:t>
            </a:r>
          </a:p>
          <a:p>
            <a:r>
              <a:rPr lang="nl-NL" dirty="0"/>
              <a:t>Gebruikersdoel: texelaar word gebruikt voor</a:t>
            </a:r>
          </a:p>
          <a:p>
            <a:pPr marL="0" indent="0">
              <a:buNone/>
            </a:pPr>
            <a:r>
              <a:rPr lang="nl-NL" dirty="0"/>
              <a:t>    </a:t>
            </a:r>
            <a:r>
              <a:rPr lang="nl-NL" dirty="0" err="1"/>
              <a:t>vlees,wol</a:t>
            </a:r>
            <a:r>
              <a:rPr lang="nl-NL" dirty="0"/>
              <a:t> en om te fokken.</a:t>
            </a:r>
          </a:p>
          <a:p>
            <a:endParaRPr lang="nl-NL" dirty="0"/>
          </a:p>
        </p:txBody>
      </p:sp>
      <p:pic>
        <p:nvPicPr>
          <p:cNvPr id="2054" name="Picture 6" descr="Afbeeldingsresultaat voor texelaar schaap">
            <a:extLst>
              <a:ext uri="{FF2B5EF4-FFF2-40B4-BE49-F238E27FC236}">
                <a16:creationId xmlns:a16="http://schemas.microsoft.com/office/drawing/2014/main" id="{68B570F8-8D2C-4BFA-B6D8-BD718CC61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403" y="3246437"/>
            <a:ext cx="4138098" cy="290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150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CF08E3-E723-40F7-8C9D-3C5A736C2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zwartbles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CDA6803-DD56-4819-B620-424E452F9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Ras beschrijving: de zwartbles is groot, goed </a:t>
            </a:r>
            <a:r>
              <a:rPr lang="nl-NL" dirty="0" err="1"/>
              <a:t>gespierd,stevig</a:t>
            </a:r>
            <a:r>
              <a:rPr lang="nl-NL" dirty="0"/>
              <a:t>.</a:t>
            </a:r>
          </a:p>
          <a:p>
            <a:r>
              <a:rPr lang="nl-NL" dirty="0"/>
              <a:t>Land van herkomst/</a:t>
            </a:r>
            <a:r>
              <a:rPr lang="nl-NL" dirty="0" err="1"/>
              <a:t>onstaansgeschiedenis</a:t>
            </a:r>
            <a:r>
              <a:rPr lang="nl-NL" dirty="0"/>
              <a:t>: stamt waarschijnlijk af van het </a:t>
            </a:r>
            <a:r>
              <a:rPr lang="nl-NL" dirty="0" err="1"/>
              <a:t>schoonebeker</a:t>
            </a:r>
            <a:r>
              <a:rPr lang="nl-NL" dirty="0"/>
              <a:t> heideschaap. Komt voor in </a:t>
            </a:r>
          </a:p>
          <a:p>
            <a:pPr marL="0" indent="0">
              <a:buNone/>
            </a:pPr>
            <a:r>
              <a:rPr lang="nl-NL" dirty="0"/>
              <a:t>    </a:t>
            </a:r>
            <a:r>
              <a:rPr lang="nl-NL" dirty="0" err="1"/>
              <a:t>drenthe</a:t>
            </a:r>
            <a:r>
              <a:rPr lang="nl-NL" dirty="0"/>
              <a:t> en </a:t>
            </a:r>
            <a:r>
              <a:rPr lang="nl-NL" dirty="0" err="1"/>
              <a:t>friesland</a:t>
            </a:r>
            <a:endParaRPr lang="nl-NL" dirty="0"/>
          </a:p>
          <a:p>
            <a:r>
              <a:rPr lang="nl-NL" dirty="0"/>
              <a:t>Opvallende kenmerken/bijzonderheden: zwart</a:t>
            </a:r>
          </a:p>
          <a:p>
            <a:pPr marL="0" indent="0">
              <a:buNone/>
            </a:pPr>
            <a:r>
              <a:rPr lang="nl-NL" dirty="0"/>
              <a:t>    met witte bles</a:t>
            </a:r>
          </a:p>
          <a:p>
            <a:r>
              <a:rPr lang="nl-NL" dirty="0"/>
              <a:t>Gebruikersdoel: hobbyschaap</a:t>
            </a:r>
          </a:p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64072F4-77A9-4CA0-B333-273F577487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071" y="3392847"/>
            <a:ext cx="4134969" cy="275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032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A35DA7-6C15-4E93-A810-D4303E8B3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Swifter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9DF2E83-2B3A-4B9E-8145-46F360D7A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432212"/>
            <a:ext cx="9601196" cy="3318936"/>
          </a:xfrm>
        </p:spPr>
        <p:txBody>
          <a:bodyPr/>
          <a:lstStyle/>
          <a:p>
            <a:r>
              <a:rPr lang="nl-NL" dirty="0"/>
              <a:t>Ras beschrijving: prima </a:t>
            </a:r>
            <a:r>
              <a:rPr lang="nl-NL" dirty="0" err="1"/>
              <a:t>moedereigenschappen,rustg</a:t>
            </a:r>
            <a:r>
              <a:rPr lang="nl-NL" dirty="0"/>
              <a:t>.</a:t>
            </a:r>
          </a:p>
          <a:p>
            <a:r>
              <a:rPr lang="nl-NL" dirty="0"/>
              <a:t>Land van herkomst/</a:t>
            </a:r>
            <a:r>
              <a:rPr lang="nl-NL" dirty="0" err="1"/>
              <a:t>onstaansgeschiedenis</a:t>
            </a:r>
            <a:r>
              <a:rPr lang="nl-NL" dirty="0"/>
              <a:t>: texelaar en de vlaming.</a:t>
            </a:r>
          </a:p>
          <a:p>
            <a:r>
              <a:rPr lang="nl-NL" dirty="0"/>
              <a:t>Opvallende kenmerken/bijzonderheden: rustig en</a:t>
            </a:r>
          </a:p>
          <a:p>
            <a:pPr marL="0" indent="0">
              <a:buNone/>
            </a:pPr>
            <a:r>
              <a:rPr lang="nl-NL" dirty="0"/>
              <a:t>    </a:t>
            </a:r>
            <a:r>
              <a:rPr lang="nl-NL" dirty="0" err="1"/>
              <a:t>gemakelijk</a:t>
            </a:r>
            <a:r>
              <a:rPr lang="nl-NL" dirty="0"/>
              <a:t>.</a:t>
            </a:r>
          </a:p>
          <a:p>
            <a:r>
              <a:rPr lang="nl-NL" dirty="0"/>
              <a:t>Gebruikersdoel: hobbymatig, fokken</a:t>
            </a:r>
          </a:p>
          <a:p>
            <a:endParaRPr lang="nl-NL" dirty="0"/>
          </a:p>
        </p:txBody>
      </p:sp>
      <p:pic>
        <p:nvPicPr>
          <p:cNvPr id="6146" name="Picture 2" descr="Afbeeldingsresultaat voor Swifter">
            <a:extLst>
              <a:ext uri="{FF2B5EF4-FFF2-40B4-BE49-F238E27FC236}">
                <a16:creationId xmlns:a16="http://schemas.microsoft.com/office/drawing/2014/main" id="{62899856-8479-4FE3-966C-1EB54C466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333" y="3586573"/>
            <a:ext cx="3413637" cy="256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7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C4342C-3989-4211-95F8-3425BE9B6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Drents heideschaap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9508349-F37D-457C-AB94-3AC569197B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Ras beschrijving: oudste schapenras. Oorspronkelijk uit Frankrijk.</a:t>
            </a:r>
          </a:p>
          <a:p>
            <a:r>
              <a:rPr lang="nl-NL" dirty="0"/>
              <a:t>Land van herkomst/</a:t>
            </a:r>
            <a:r>
              <a:rPr lang="nl-NL" dirty="0" err="1"/>
              <a:t>onstaansgeschiedenis</a:t>
            </a:r>
            <a:endParaRPr lang="nl-NL" dirty="0"/>
          </a:p>
          <a:p>
            <a:r>
              <a:rPr lang="nl-NL" dirty="0"/>
              <a:t>Opvallende kenmerken/bijzonderheden: langhaar,</a:t>
            </a:r>
          </a:p>
          <a:p>
            <a:pPr marL="0" indent="0">
              <a:buNone/>
            </a:pPr>
            <a:r>
              <a:rPr lang="nl-NL" dirty="0"/>
              <a:t>   hoorns</a:t>
            </a:r>
          </a:p>
          <a:p>
            <a:r>
              <a:rPr lang="nl-NL" dirty="0"/>
              <a:t>Gebruikersdoel: mest, begrazen, wol.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7170" name="Picture 2" descr="Afbeeldingsresultaat voor drents heideschaap">
            <a:extLst>
              <a:ext uri="{FF2B5EF4-FFF2-40B4-BE49-F238E27FC236}">
                <a16:creationId xmlns:a16="http://schemas.microsoft.com/office/drawing/2014/main" id="{BD791E2C-221C-4800-894C-3CE5FF880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047" y="3323293"/>
            <a:ext cx="3808698" cy="284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528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747367-A4A7-44B9-A642-6CEC6B7D8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Schonebeker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DD7678-CFD1-4430-8C22-7C2CFF017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Ras beschrijving: sierlijk, </a:t>
            </a:r>
            <a:r>
              <a:rPr lang="nl-NL" dirty="0" err="1"/>
              <a:t>langehals</a:t>
            </a:r>
            <a:r>
              <a:rPr lang="nl-NL" dirty="0"/>
              <a:t>, hoge kop.</a:t>
            </a:r>
          </a:p>
          <a:p>
            <a:r>
              <a:rPr lang="nl-NL" dirty="0"/>
              <a:t>Land van herkomst/</a:t>
            </a:r>
            <a:r>
              <a:rPr lang="nl-NL" dirty="0" err="1"/>
              <a:t>onstaansgeschiedenis</a:t>
            </a:r>
            <a:r>
              <a:rPr lang="nl-NL" dirty="0"/>
              <a:t>: is in de plaats </a:t>
            </a:r>
          </a:p>
          <a:p>
            <a:pPr marL="0" indent="0">
              <a:buNone/>
            </a:pPr>
            <a:r>
              <a:rPr lang="nl-NL" dirty="0"/>
              <a:t>    </a:t>
            </a:r>
            <a:r>
              <a:rPr lang="nl-NL" dirty="0" err="1"/>
              <a:t>schoonebeek</a:t>
            </a:r>
            <a:r>
              <a:rPr lang="nl-NL" dirty="0"/>
              <a:t> ontstaan.</a:t>
            </a:r>
          </a:p>
          <a:p>
            <a:r>
              <a:rPr lang="nl-NL" dirty="0"/>
              <a:t>Opvallende kenmerken/bijzonderheden: grootste </a:t>
            </a:r>
            <a:r>
              <a:rPr lang="nl-NL" dirty="0" err="1"/>
              <a:t>nederlands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    </a:t>
            </a:r>
            <a:r>
              <a:rPr lang="nl-NL" dirty="0" err="1"/>
              <a:t>heideschaapras</a:t>
            </a:r>
            <a:r>
              <a:rPr lang="nl-NL" dirty="0"/>
              <a:t>.</a:t>
            </a:r>
          </a:p>
          <a:p>
            <a:r>
              <a:rPr lang="nl-NL" dirty="0"/>
              <a:t>Gebruikersdoel</a:t>
            </a:r>
          </a:p>
          <a:p>
            <a:endParaRPr lang="nl-NL" dirty="0"/>
          </a:p>
        </p:txBody>
      </p:sp>
      <p:pic>
        <p:nvPicPr>
          <p:cNvPr id="8194" name="Picture 2" descr="Afbeeldingsresultaat voor Schonebeker">
            <a:extLst>
              <a:ext uri="{FF2B5EF4-FFF2-40B4-BE49-F238E27FC236}">
                <a16:creationId xmlns:a16="http://schemas.microsoft.com/office/drawing/2014/main" id="{3CE93116-0722-410B-BC25-7048F7C52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682" y="2883080"/>
            <a:ext cx="2652896" cy="326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423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sch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304</TotalTime>
  <Words>841</Words>
  <Application>Microsoft Office PowerPoint</Application>
  <PresentationFormat>Breedbeeld</PresentationFormat>
  <Paragraphs>140</Paragraphs>
  <Slides>28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31" baseType="lpstr">
      <vt:lpstr>Arial</vt:lpstr>
      <vt:lpstr>Garamond</vt:lpstr>
      <vt:lpstr>Organisch</vt:lpstr>
      <vt:lpstr>Schapen en geiten</vt:lpstr>
      <vt:lpstr>schapen</vt:lpstr>
      <vt:lpstr>Ouessant</vt:lpstr>
      <vt:lpstr>Kameroen</vt:lpstr>
      <vt:lpstr>Texelaar </vt:lpstr>
      <vt:lpstr>zwartbles</vt:lpstr>
      <vt:lpstr>Swifter</vt:lpstr>
      <vt:lpstr>Drents heideschaap</vt:lpstr>
      <vt:lpstr>Schonebeker</vt:lpstr>
      <vt:lpstr>Mergelander</vt:lpstr>
      <vt:lpstr>Melkschaap</vt:lpstr>
      <vt:lpstr>Suffolk</vt:lpstr>
      <vt:lpstr>                                                        geiten</vt:lpstr>
      <vt:lpstr>Dwerggeit ( West-Afrikaanse dwerggeit)</vt:lpstr>
      <vt:lpstr>Nederlandse landgeit</vt:lpstr>
      <vt:lpstr>Anglo-nubische geit ( Nubische geit)</vt:lpstr>
      <vt:lpstr>Toggenburger</vt:lpstr>
      <vt:lpstr>Angorageit</vt:lpstr>
      <vt:lpstr>Bonte melkgeit</vt:lpstr>
      <vt:lpstr>Nederlandse witte melkgeit</vt:lpstr>
      <vt:lpstr>Wallische geit</vt:lpstr>
      <vt:lpstr>Alpine/herten geit</vt:lpstr>
      <vt:lpstr>test</vt:lpstr>
      <vt:lpstr>Welk ras is dit</vt:lpstr>
      <vt:lpstr>Welk ras is dit</vt:lpstr>
      <vt:lpstr>Welk ras is dit</vt:lpstr>
      <vt:lpstr>Welk ras is dit</vt:lpstr>
      <vt:lpstr>The end.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Schapen en geiten</dc:title>
  <dc:creator>Gebruiker</dc:creator>
  <cp:lastModifiedBy>Gebruiker</cp:lastModifiedBy>
  <cp:revision>27</cp:revision>
  <dcterms:created xsi:type="dcterms:W3CDTF">2017-10-31T12:45:36Z</dcterms:created>
  <dcterms:modified xsi:type="dcterms:W3CDTF">2017-11-08T09:19:55Z</dcterms:modified>
</cp:coreProperties>
</file>